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58ED-1F77-47AE-893C-B9096F791521}" type="datetimeFigureOut">
              <a:rPr lang="cs-CZ" smtClean="0"/>
              <a:t>5. 12. 2018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949E9-CA0A-41CF-AD30-F1CAB8F91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678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58ED-1F77-47AE-893C-B9096F791521}" type="datetimeFigureOut">
              <a:rPr lang="cs-CZ" smtClean="0"/>
              <a:t>5. 12. 2018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949E9-CA0A-41CF-AD30-F1CAB8F91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3238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58ED-1F77-47AE-893C-B9096F791521}" type="datetimeFigureOut">
              <a:rPr lang="cs-CZ" smtClean="0"/>
              <a:t>5. 12. 2018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949E9-CA0A-41CF-AD30-F1CAB8F91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6526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58ED-1F77-47AE-893C-B9096F791521}" type="datetimeFigureOut">
              <a:rPr lang="cs-CZ" smtClean="0"/>
              <a:t>5. 12. 2018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949E9-CA0A-41CF-AD30-F1CAB8F91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4479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58ED-1F77-47AE-893C-B9096F791521}" type="datetimeFigureOut">
              <a:rPr lang="cs-CZ" smtClean="0"/>
              <a:t>5. 12. 2018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949E9-CA0A-41CF-AD30-F1CAB8F91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539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58ED-1F77-47AE-893C-B9096F791521}" type="datetimeFigureOut">
              <a:rPr lang="cs-CZ" smtClean="0"/>
              <a:t>5. 12. 2018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949E9-CA0A-41CF-AD30-F1CAB8F91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301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58ED-1F77-47AE-893C-B9096F791521}" type="datetimeFigureOut">
              <a:rPr lang="cs-CZ" smtClean="0"/>
              <a:t>5. 12. 2018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949E9-CA0A-41CF-AD30-F1CAB8F91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417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58ED-1F77-47AE-893C-B9096F791521}" type="datetimeFigureOut">
              <a:rPr lang="cs-CZ" smtClean="0"/>
              <a:t>5. 12. 2018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949E9-CA0A-41CF-AD30-F1CAB8F91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348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58ED-1F77-47AE-893C-B9096F791521}" type="datetimeFigureOut">
              <a:rPr lang="cs-CZ" smtClean="0"/>
              <a:t>5. 12. 2018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949E9-CA0A-41CF-AD30-F1CAB8F91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3652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58ED-1F77-47AE-893C-B9096F791521}" type="datetimeFigureOut">
              <a:rPr lang="cs-CZ" smtClean="0"/>
              <a:t>5. 12. 2018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949E9-CA0A-41CF-AD30-F1CAB8F91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901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58ED-1F77-47AE-893C-B9096F791521}" type="datetimeFigureOut">
              <a:rPr lang="cs-CZ" smtClean="0"/>
              <a:t>5. 12. 2018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949E9-CA0A-41CF-AD30-F1CAB8F91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0480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658ED-1F77-47AE-893C-B9096F791521}" type="datetimeFigureOut">
              <a:rPr lang="cs-CZ" smtClean="0"/>
              <a:t>5. 12. 2018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949E9-CA0A-41CF-AD30-F1CAB8F91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467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519936" y="32153"/>
            <a:ext cx="799288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Bělorusko</a:t>
            </a:r>
          </a:p>
          <a:p>
            <a:pPr marL="285750" indent="-285750">
              <a:buFontTx/>
              <a:buChar char="-"/>
            </a:pPr>
            <a:r>
              <a:rPr lang="cs-CZ" dirty="0">
                <a:solidFill>
                  <a:srgbClr val="0070C0"/>
                </a:solidFill>
              </a:rPr>
              <a:t>rozloha 3x ČR, </a:t>
            </a:r>
          </a:p>
          <a:p>
            <a:pPr marL="285750" indent="-285750">
              <a:buFontTx/>
              <a:buChar char="-"/>
            </a:pPr>
            <a:r>
              <a:rPr lang="cs-CZ" dirty="0">
                <a:solidFill>
                  <a:srgbClr val="0070C0"/>
                </a:solidFill>
              </a:rPr>
              <a:t>10 mil. ob.</a:t>
            </a:r>
          </a:p>
          <a:p>
            <a:pPr marL="285750" indent="-285750">
              <a:buFontTx/>
              <a:buChar char="-"/>
            </a:pPr>
            <a:r>
              <a:rPr lang="cs-CZ" dirty="0">
                <a:solidFill>
                  <a:srgbClr val="0070C0"/>
                </a:solidFill>
              </a:rPr>
              <a:t>republika – diktátor Lukašenko</a:t>
            </a:r>
          </a:p>
          <a:p>
            <a:pPr marL="285750" indent="-285750">
              <a:buFontTx/>
              <a:buChar char="-"/>
            </a:pPr>
            <a:r>
              <a:rPr lang="cs-CZ" dirty="0">
                <a:solidFill>
                  <a:srgbClr val="0070C0"/>
                </a:solidFill>
              </a:rPr>
              <a:t>hl. m. Minsk</a:t>
            </a:r>
          </a:p>
          <a:p>
            <a:pPr marL="285750" indent="-285750">
              <a:buFontTx/>
              <a:buChar char="-"/>
            </a:pPr>
            <a:r>
              <a:rPr lang="cs-CZ" dirty="0">
                <a:solidFill>
                  <a:srgbClr val="0070C0"/>
                </a:solidFill>
              </a:rPr>
              <a:t>povrch – rovina – 1/3 lesy</a:t>
            </a:r>
          </a:p>
          <a:p>
            <a:pPr marL="285750" indent="-285750">
              <a:buFontTx/>
              <a:buChar char="-"/>
            </a:pPr>
            <a:r>
              <a:rPr lang="cs-CZ" dirty="0">
                <a:solidFill>
                  <a:srgbClr val="0070C0"/>
                </a:solidFill>
              </a:rPr>
              <a:t>brambory, žito, len </a:t>
            </a:r>
          </a:p>
          <a:p>
            <a:pPr marL="285750" indent="-285750">
              <a:buFontTx/>
              <a:buChar char="-"/>
            </a:pPr>
            <a:r>
              <a:rPr lang="cs-CZ" dirty="0">
                <a:solidFill>
                  <a:srgbClr val="0070C0"/>
                </a:solidFill>
              </a:rPr>
              <a:t>tranzitní země – plynovody, ropovody z Ruska do E</a:t>
            </a:r>
          </a:p>
          <a:p>
            <a:pPr marL="285750" indent="-285750">
              <a:buFontTx/>
              <a:buChar char="-"/>
            </a:pPr>
            <a:r>
              <a:rPr lang="cs-CZ" dirty="0">
                <a:solidFill>
                  <a:srgbClr val="0070C0"/>
                </a:solidFill>
              </a:rPr>
              <a:t>draselné soli – </a:t>
            </a:r>
            <a:r>
              <a:rPr lang="cs-CZ" dirty="0" err="1">
                <a:solidFill>
                  <a:srgbClr val="0070C0"/>
                </a:solidFill>
              </a:rPr>
              <a:t>chem</a:t>
            </a:r>
            <a:r>
              <a:rPr lang="cs-CZ" dirty="0">
                <a:solidFill>
                  <a:srgbClr val="0070C0"/>
                </a:solidFill>
              </a:rPr>
              <a:t>. průmysl, </a:t>
            </a:r>
          </a:p>
          <a:p>
            <a:pPr marL="285750" indent="-285750">
              <a:buFontTx/>
              <a:buChar char="-"/>
            </a:pPr>
            <a:r>
              <a:rPr lang="cs-CZ">
                <a:solidFill>
                  <a:srgbClr val="0070C0"/>
                </a:solidFill>
              </a:rPr>
              <a:t>rašeliniště </a:t>
            </a:r>
            <a:endParaRPr lang="cs-CZ" dirty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r>
              <a:rPr lang="cs-CZ" dirty="0">
                <a:solidFill>
                  <a:srgbClr val="0070C0"/>
                </a:solidFill>
              </a:rPr>
              <a:t>ekonomicky slabá</a:t>
            </a:r>
          </a:p>
          <a:p>
            <a:pPr marL="285750" indent="-285750">
              <a:buFontTx/>
              <a:buChar char="-"/>
            </a:pPr>
            <a:r>
              <a:rPr lang="cs-CZ" dirty="0">
                <a:solidFill>
                  <a:srgbClr val="0070C0"/>
                </a:solidFill>
              </a:rPr>
              <a:t>zajímavost: - </a:t>
            </a:r>
            <a:r>
              <a:rPr lang="cs-CZ" dirty="0" err="1">
                <a:solidFill>
                  <a:srgbClr val="0070C0"/>
                </a:solidFill>
              </a:rPr>
              <a:t>Bělověžský</a:t>
            </a:r>
            <a:r>
              <a:rPr lang="cs-CZ" dirty="0">
                <a:solidFill>
                  <a:srgbClr val="0070C0"/>
                </a:solidFill>
              </a:rPr>
              <a:t> prales  - zubr</a:t>
            </a:r>
          </a:p>
          <a:p>
            <a:pPr lvl="3"/>
            <a:r>
              <a:rPr lang="cs-CZ" dirty="0">
                <a:solidFill>
                  <a:srgbClr val="0070C0"/>
                </a:solidFill>
              </a:rPr>
              <a:t>- </a:t>
            </a:r>
            <a:r>
              <a:rPr lang="cs-CZ" dirty="0" err="1">
                <a:solidFill>
                  <a:srgbClr val="0070C0"/>
                </a:solidFill>
              </a:rPr>
              <a:t>BelAZ</a:t>
            </a:r>
            <a:r>
              <a:rPr lang="cs-CZ" dirty="0">
                <a:solidFill>
                  <a:srgbClr val="0070C0"/>
                </a:solidFill>
              </a:rPr>
              <a:t> – těžkotonážní vozidla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519936" y="3573016"/>
            <a:ext cx="79208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Moldavsko</a:t>
            </a:r>
          </a:p>
          <a:p>
            <a:pPr marL="285750" indent="-285750">
              <a:buFontTx/>
              <a:buChar char="-"/>
            </a:pPr>
            <a:r>
              <a:rPr lang="cs-CZ" dirty="0">
                <a:solidFill>
                  <a:srgbClr val="7030A0"/>
                </a:solidFill>
              </a:rPr>
              <a:t>rozloha 40% ČR</a:t>
            </a:r>
          </a:p>
          <a:p>
            <a:pPr marL="285750" indent="-285750">
              <a:buFontTx/>
              <a:buChar char="-"/>
            </a:pPr>
            <a:r>
              <a:rPr lang="cs-CZ" dirty="0">
                <a:solidFill>
                  <a:srgbClr val="7030A0"/>
                </a:solidFill>
              </a:rPr>
              <a:t>4 mil. ob.</a:t>
            </a:r>
          </a:p>
          <a:p>
            <a:pPr marL="285750" indent="-285750">
              <a:buFontTx/>
              <a:buChar char="-"/>
            </a:pPr>
            <a:r>
              <a:rPr lang="cs-CZ" dirty="0">
                <a:solidFill>
                  <a:srgbClr val="7030A0"/>
                </a:solidFill>
              </a:rPr>
              <a:t>hl. m. Kišiněv</a:t>
            </a:r>
          </a:p>
          <a:p>
            <a:pPr marL="285750" indent="-285750">
              <a:buFontTx/>
              <a:buChar char="-"/>
            </a:pPr>
            <a:r>
              <a:rPr lang="cs-CZ" dirty="0">
                <a:solidFill>
                  <a:srgbClr val="7030A0"/>
                </a:solidFill>
              </a:rPr>
              <a:t>vnitrozemský stát</a:t>
            </a:r>
          </a:p>
          <a:p>
            <a:pPr marL="285750" indent="-285750">
              <a:buFontTx/>
              <a:buChar char="-"/>
            </a:pPr>
            <a:r>
              <a:rPr lang="cs-CZ" dirty="0">
                <a:solidFill>
                  <a:srgbClr val="7030A0"/>
                </a:solidFill>
              </a:rPr>
              <a:t>úrodná půda - zemědělská země </a:t>
            </a:r>
          </a:p>
          <a:p>
            <a:pPr marL="285750" indent="-285750">
              <a:buFontTx/>
              <a:buChar char="-"/>
            </a:pPr>
            <a:r>
              <a:rPr lang="cs-CZ" dirty="0">
                <a:solidFill>
                  <a:srgbClr val="7030A0"/>
                </a:solidFill>
              </a:rPr>
              <a:t>vinná r., tabák, ovoce, zelenina</a:t>
            </a:r>
          </a:p>
          <a:p>
            <a:pPr marL="285750" indent="-285750">
              <a:buFontTx/>
              <a:buChar char="-"/>
            </a:pPr>
            <a:r>
              <a:rPr lang="cs-CZ" dirty="0">
                <a:solidFill>
                  <a:srgbClr val="7030A0"/>
                </a:solidFill>
              </a:rPr>
              <a:t>málo průmyslu – potravinářství</a:t>
            </a:r>
          </a:p>
          <a:p>
            <a:pPr marL="285750" indent="-285750">
              <a:buFontTx/>
              <a:buChar char="-"/>
            </a:pPr>
            <a:r>
              <a:rPr lang="cs-CZ" dirty="0">
                <a:solidFill>
                  <a:srgbClr val="7030A0"/>
                </a:solidFill>
              </a:rPr>
              <a:t>ekonomicky slabá – nejchudší v Evropě</a:t>
            </a:r>
          </a:p>
          <a:p>
            <a:pPr marL="285750" indent="-285750">
              <a:buFontTx/>
              <a:buChar char="-"/>
            </a:pPr>
            <a:r>
              <a:rPr lang="cs-CZ" dirty="0">
                <a:solidFill>
                  <a:srgbClr val="7030A0"/>
                </a:solidFill>
              </a:rPr>
              <a:t>národnostně blízko k Rumunům</a:t>
            </a:r>
          </a:p>
          <a:p>
            <a:pPr marL="285750" indent="-285750">
              <a:buFontTx/>
              <a:buChar char="-"/>
            </a:pPr>
            <a:r>
              <a:rPr lang="cs-CZ" dirty="0">
                <a:solidFill>
                  <a:srgbClr val="7030A0"/>
                </a:solidFill>
              </a:rPr>
              <a:t>separatisté: Podněstří 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pic>
        <p:nvPicPr>
          <p:cNvPr id="23556" name="Picture 4" descr="https://upload.wikimedia.org/wikipedia/commons/thumb/7/7a/Europe_subregion_map_UN_geoscheme.svg/680px-Europe_subregion_map_UN_geoschem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04800" y="667612"/>
            <a:ext cx="6477000" cy="495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 flipH="1">
            <a:off x="3287688" y="3861048"/>
            <a:ext cx="2160240" cy="14401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H="1">
            <a:off x="3071664" y="595604"/>
            <a:ext cx="2528664" cy="261737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54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109</Words>
  <Application>Microsoft Office PowerPoint</Application>
  <PresentationFormat>Širokoúhlá obrazovka</PresentationFormat>
  <Paragraphs>24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martin.majer</dc:creator>
  <cp:lastModifiedBy>martin.majer</cp:lastModifiedBy>
  <cp:revision>1</cp:revision>
  <dcterms:created xsi:type="dcterms:W3CDTF">2018-12-05T10:54:47Z</dcterms:created>
  <dcterms:modified xsi:type="dcterms:W3CDTF">2018-12-05T11:00:05Z</dcterms:modified>
</cp:coreProperties>
</file>