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>
        <p:scale>
          <a:sx n="50" d="100"/>
          <a:sy n="50" d="100"/>
        </p:scale>
        <p:origin x="828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037F-95C5-4FEB-A3DF-8DD00FA7BF5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3D11-292C-4B04-BBC1-5F669578A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560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037F-95C5-4FEB-A3DF-8DD00FA7BF5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3D11-292C-4B04-BBC1-5F669578A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92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037F-95C5-4FEB-A3DF-8DD00FA7BF5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3D11-292C-4B04-BBC1-5F669578A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72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037F-95C5-4FEB-A3DF-8DD00FA7BF5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3D11-292C-4B04-BBC1-5F669578A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15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037F-95C5-4FEB-A3DF-8DD00FA7BF5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3D11-292C-4B04-BBC1-5F669578A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39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037F-95C5-4FEB-A3DF-8DD00FA7BF5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3D11-292C-4B04-BBC1-5F669578A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02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037F-95C5-4FEB-A3DF-8DD00FA7BF5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3D11-292C-4B04-BBC1-5F669578A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10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037F-95C5-4FEB-A3DF-8DD00FA7BF5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3D11-292C-4B04-BBC1-5F669578A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95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037F-95C5-4FEB-A3DF-8DD00FA7BF5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3D11-292C-4B04-BBC1-5F669578A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66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037F-95C5-4FEB-A3DF-8DD00FA7BF5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3D11-292C-4B04-BBC1-5F669578A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52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037F-95C5-4FEB-A3DF-8DD00FA7BF5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3D11-292C-4B04-BBC1-5F669578A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95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A037F-95C5-4FEB-A3DF-8DD00FA7BF54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03D11-292C-4B04-BBC1-5F669578AB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79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FF0000"/>
                </a:solidFill>
              </a:rPr>
              <a:t>Hospodářství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1919288" y="1700213"/>
            <a:ext cx="8229600" cy="4525962"/>
          </a:xfrm>
        </p:spPr>
        <p:txBody>
          <a:bodyPr/>
          <a:lstStyle/>
          <a:p>
            <a:pPr>
              <a:buFontTx/>
              <a:buChar char="-"/>
            </a:pPr>
            <a:r>
              <a:rPr lang="cs-CZ" altLang="cs-CZ" sz="2400">
                <a:solidFill>
                  <a:srgbClr val="FF0000"/>
                </a:solidFill>
              </a:rPr>
              <a:t>vysoce vyspělý stát, vysoká životní úroveň</a:t>
            </a:r>
          </a:p>
          <a:p>
            <a:pPr>
              <a:buFontTx/>
              <a:buChar char="-"/>
            </a:pPr>
            <a:r>
              <a:rPr lang="cs-CZ" altLang="cs-CZ" sz="2400"/>
              <a:t>člen G8 (osm nejvyspělejších zemí světa)</a:t>
            </a:r>
          </a:p>
          <a:p>
            <a:pPr>
              <a:buFontTx/>
              <a:buChar char="-"/>
            </a:pPr>
            <a:r>
              <a:rPr lang="cs-CZ" altLang="cs-CZ" sz="2400">
                <a:solidFill>
                  <a:srgbClr val="FF0000"/>
                </a:solidFill>
              </a:rPr>
              <a:t>obrovské  přírodní zdroje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cs-CZ" altLang="cs-CZ" sz="2000">
                <a:solidFill>
                  <a:srgbClr val="C00000"/>
                </a:solidFill>
              </a:rPr>
              <a:t> </a:t>
            </a:r>
            <a:r>
              <a:rPr lang="cs-CZ" altLang="cs-CZ" sz="2000"/>
              <a:t>– obnovitelné – lesy, vodní energie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cs-CZ" altLang="cs-CZ" sz="2000"/>
              <a:t>- neobnovitelné  - nerostné bohatství</a:t>
            </a:r>
          </a:p>
          <a:p>
            <a:pPr>
              <a:buFontTx/>
              <a:buChar char="-"/>
            </a:pPr>
            <a:r>
              <a:rPr lang="cs-CZ" altLang="cs-CZ" sz="2400">
                <a:solidFill>
                  <a:srgbClr val="FF0000"/>
                </a:solidFill>
              </a:rPr>
              <a:t>rozvinutý průmysl, zemědělství, služby</a:t>
            </a:r>
          </a:p>
          <a:p>
            <a:pPr>
              <a:buFontTx/>
              <a:buChar char="-"/>
            </a:pPr>
            <a:endParaRPr lang="cs-CZ" altLang="cs-CZ" sz="2400"/>
          </a:p>
          <a:p>
            <a:pPr>
              <a:buFont typeface="Arial" panose="020B0604020202020204" pitchFamily="34" charset="0"/>
              <a:buNone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291948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7760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       </a:t>
            </a:r>
            <a:r>
              <a:rPr lang="cs-CZ" altLang="cs-CZ" sz="4900" dirty="0" err="1" smtClean="0">
                <a:solidFill>
                  <a:srgbClr val="FF0000"/>
                </a:solidFill>
              </a:rPr>
              <a:t>Ner.boh</a:t>
            </a:r>
            <a:r>
              <a:rPr lang="cs-CZ" altLang="cs-CZ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1981201" y="1600201"/>
            <a:ext cx="8435975" cy="452596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sz="2400" dirty="0"/>
              <a:t>Kanada má obrovské zásoby </a:t>
            </a:r>
            <a:r>
              <a:rPr lang="cs-CZ" sz="2400" dirty="0" err="1"/>
              <a:t>ner</a:t>
            </a:r>
            <a:r>
              <a:rPr lang="cs-CZ" sz="2400" dirty="0"/>
              <a:t>. surovin</a:t>
            </a:r>
          </a:p>
          <a:p>
            <a:pPr>
              <a:buFont typeface="Arial" charset="0"/>
              <a:buChar char="•"/>
              <a:defRPr/>
            </a:pPr>
            <a:r>
              <a:rPr lang="cs-CZ" sz="2400" dirty="0">
                <a:solidFill>
                  <a:srgbClr val="FF0000"/>
                </a:solidFill>
              </a:rPr>
              <a:t>Kovové rudy:</a:t>
            </a:r>
          </a:p>
          <a:p>
            <a:pPr lvl="1">
              <a:buFont typeface="Arial" charset="0"/>
              <a:buChar char="–"/>
              <a:defRPr/>
            </a:pPr>
            <a:r>
              <a:rPr lang="cs-CZ" dirty="0">
                <a:solidFill>
                  <a:srgbClr val="FF0000"/>
                </a:solidFill>
              </a:rPr>
              <a:t>barevné kovy (nikl, zinek, olovo, hliník)</a:t>
            </a:r>
          </a:p>
          <a:p>
            <a:pPr lvl="1">
              <a:buFont typeface="Arial" charset="0"/>
              <a:buChar char="–"/>
              <a:defRPr/>
            </a:pPr>
            <a:r>
              <a:rPr lang="cs-CZ" dirty="0">
                <a:solidFill>
                  <a:srgbClr val="FF0000"/>
                </a:solidFill>
              </a:rPr>
              <a:t>drahé kovy (zlato, platina)</a:t>
            </a:r>
          </a:p>
          <a:p>
            <a:pPr lvl="1">
              <a:buFont typeface="Arial" charset="0"/>
              <a:buChar char="–"/>
              <a:defRPr/>
            </a:pPr>
            <a:r>
              <a:rPr lang="cs-CZ" dirty="0"/>
              <a:t>železná ruda</a:t>
            </a:r>
          </a:p>
          <a:p>
            <a:pPr>
              <a:buFont typeface="Arial" charset="0"/>
              <a:buChar char="•"/>
              <a:defRPr/>
            </a:pPr>
            <a:r>
              <a:rPr lang="cs-CZ" sz="2400" dirty="0">
                <a:solidFill>
                  <a:srgbClr val="FF0000"/>
                </a:solidFill>
              </a:rPr>
              <a:t>Fosilní paliva</a:t>
            </a:r>
            <a:r>
              <a:rPr lang="cs-CZ" sz="2400" dirty="0"/>
              <a:t>:</a:t>
            </a:r>
          </a:p>
          <a:p>
            <a:pPr lvl="1">
              <a:buFont typeface="Arial" charset="0"/>
              <a:buChar char="–"/>
              <a:defRPr/>
            </a:pPr>
            <a:r>
              <a:rPr lang="cs-CZ" dirty="0">
                <a:solidFill>
                  <a:srgbClr val="FF0000"/>
                </a:solidFill>
              </a:rPr>
              <a:t>ropa, zemní plyn</a:t>
            </a:r>
            <a:r>
              <a:rPr lang="cs-CZ" dirty="0"/>
              <a:t>, černé uhlí</a:t>
            </a:r>
          </a:p>
          <a:p>
            <a:pPr lvl="1">
              <a:buFont typeface="Arial" charset="0"/>
              <a:buNone/>
              <a:defRPr/>
            </a:pPr>
            <a:endParaRPr lang="cs-CZ" dirty="0"/>
          </a:p>
          <a:p>
            <a:pPr lvl="1">
              <a:buFont typeface="Arial" charset="0"/>
              <a:buNone/>
              <a:defRPr/>
            </a:pPr>
            <a:r>
              <a:rPr lang="cs-CZ" sz="4400" dirty="0">
                <a:latin typeface="+mj-lt"/>
                <a:ea typeface="+mj-ea"/>
                <a:cs typeface="+mj-cs"/>
              </a:rPr>
              <a:t>	</a:t>
            </a:r>
          </a:p>
          <a:p>
            <a:pPr lvl="1">
              <a:buFont typeface="Arial" charset="0"/>
              <a:buNone/>
              <a:defRPr/>
            </a:pPr>
            <a:endParaRPr lang="cs-CZ" dirty="0" smtClean="0"/>
          </a:p>
          <a:p>
            <a:pPr>
              <a:buFont typeface="Arial" charset="0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4661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1992313" y="404813"/>
            <a:ext cx="8229600" cy="1143000"/>
          </a:xfrm>
        </p:spPr>
        <p:txBody>
          <a:bodyPr/>
          <a:lstStyle/>
          <a:p>
            <a:r>
              <a:rPr lang="cs-CZ" altLang="cs-CZ" dirty="0" smtClean="0">
                <a:solidFill>
                  <a:srgbClr val="FF0000"/>
                </a:solidFill>
              </a:rPr>
              <a:t>Průmysl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>
                <a:solidFill>
                  <a:srgbClr val="FF0000"/>
                </a:solidFill>
              </a:rPr>
              <a:t>těžební a zpracovatelský </a:t>
            </a:r>
          </a:p>
          <a:p>
            <a:r>
              <a:rPr lang="cs-CZ" altLang="cs-CZ" sz="2400" dirty="0">
                <a:solidFill>
                  <a:srgbClr val="FF0000"/>
                </a:solidFill>
              </a:rPr>
              <a:t>dřevozpracující a papírenský</a:t>
            </a:r>
          </a:p>
          <a:p>
            <a:pPr lvl="1"/>
            <a:r>
              <a:rPr lang="cs-CZ" altLang="cs-CZ" sz="2000" dirty="0">
                <a:solidFill>
                  <a:srgbClr val="FF0000"/>
                </a:solidFill>
              </a:rPr>
              <a:t>obrovská těžba dřeva – tajga, smíšené lesy</a:t>
            </a:r>
          </a:p>
          <a:p>
            <a:pPr lvl="1"/>
            <a:r>
              <a:rPr lang="cs-CZ" altLang="cs-CZ" sz="2000" dirty="0">
                <a:solidFill>
                  <a:srgbClr val="FF0000"/>
                </a:solidFill>
              </a:rPr>
              <a:t>pily - výroba řeziva (např. desky)</a:t>
            </a:r>
          </a:p>
          <a:p>
            <a:pPr lvl="1"/>
            <a:r>
              <a:rPr lang="cs-CZ" altLang="cs-CZ" sz="2000" dirty="0" err="1">
                <a:solidFill>
                  <a:srgbClr val="FF0000"/>
                </a:solidFill>
              </a:rPr>
              <a:t>celuózky</a:t>
            </a:r>
            <a:r>
              <a:rPr lang="cs-CZ" altLang="cs-CZ" sz="2000" dirty="0">
                <a:solidFill>
                  <a:srgbClr val="FF0000"/>
                </a:solidFill>
              </a:rPr>
              <a:t> + papírny (např. novinářský papír)</a:t>
            </a:r>
          </a:p>
          <a:p>
            <a:pPr lvl="1">
              <a:buFont typeface="Arial" panose="020B0604020202020204" pitchFamily="34" charset="0"/>
              <a:buNone/>
            </a:pP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400" dirty="0">
                <a:solidFill>
                  <a:srgbClr val="FF0000"/>
                </a:solidFill>
              </a:rPr>
              <a:t>dopravní strojírenství  </a:t>
            </a:r>
            <a:r>
              <a:rPr lang="cs-CZ" altLang="cs-CZ" sz="2400" dirty="0"/>
              <a:t>- železniční  doprav. prostředky, </a:t>
            </a:r>
            <a:r>
              <a:rPr lang="cs-CZ" altLang="cs-CZ" sz="2400" dirty="0" smtClean="0"/>
              <a:t>automobilový </a:t>
            </a:r>
            <a:r>
              <a:rPr lang="cs-CZ" altLang="cs-CZ" sz="2400" dirty="0"/>
              <a:t>průmysl, malá letadla, lodě, sněžné skútry</a:t>
            </a:r>
          </a:p>
          <a:p>
            <a:r>
              <a:rPr lang="cs-CZ" altLang="cs-CZ" sz="2400" dirty="0">
                <a:solidFill>
                  <a:srgbClr val="FF0000"/>
                </a:solidFill>
              </a:rPr>
              <a:t>výroba elektrické energie</a:t>
            </a:r>
          </a:p>
          <a:p>
            <a:pPr lvl="1"/>
            <a:r>
              <a:rPr lang="cs-CZ" altLang="cs-CZ" sz="2000" dirty="0">
                <a:solidFill>
                  <a:srgbClr val="FF0000"/>
                </a:solidFill>
              </a:rPr>
              <a:t>horské řeky</a:t>
            </a:r>
          </a:p>
          <a:p>
            <a:pPr lvl="1"/>
            <a:endParaRPr lang="cs-CZ" altLang="cs-CZ" dirty="0"/>
          </a:p>
          <a:p>
            <a:pPr lvl="1">
              <a:buFont typeface="Arial" panose="020B0604020202020204" pitchFamily="34" charset="0"/>
              <a:buNone/>
            </a:pPr>
            <a:endParaRPr lang="cs-CZ" altLang="cs-CZ" dirty="0" smtClean="0"/>
          </a:p>
          <a:p>
            <a:pPr>
              <a:buFont typeface="Arial" panose="020B0604020202020204" pitchFamily="34" charset="0"/>
              <a:buNone/>
            </a:pPr>
            <a:endParaRPr lang="cs-CZ" altLang="cs-CZ" dirty="0" smtClean="0"/>
          </a:p>
          <a:p>
            <a:endParaRPr lang="cs-CZ" altLang="cs-CZ" dirty="0" smtClean="0"/>
          </a:p>
          <a:p>
            <a:pPr lvl="1">
              <a:buFont typeface="Arial" panose="020B0604020202020204" pitchFamily="34" charset="0"/>
              <a:buNone/>
            </a:pPr>
            <a:endParaRPr lang="cs-CZ" altLang="cs-CZ" dirty="0" smtClean="0"/>
          </a:p>
          <a:p>
            <a:pPr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66027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FF0000"/>
                </a:solidFill>
              </a:rPr>
              <a:t>Zemědělství</a:t>
            </a:r>
            <a:r>
              <a:rPr lang="cs-CZ" altLang="cs-CZ" smtClean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68413"/>
            <a:ext cx="8229600" cy="4857750"/>
          </a:xfrm>
        </p:spPr>
        <p:txBody>
          <a:bodyPr/>
          <a:lstStyle/>
          <a:p>
            <a:r>
              <a:rPr lang="cs-CZ" altLang="cs-CZ" sz="2400" dirty="0">
                <a:solidFill>
                  <a:srgbClr val="FF0000"/>
                </a:solidFill>
              </a:rPr>
              <a:t>Většina území nevhodná k zemědělství (permafrost = trvale zmrzlá půda), přesto vývoz potravin !?</a:t>
            </a:r>
          </a:p>
          <a:p>
            <a:r>
              <a:rPr lang="cs-CZ" altLang="cs-CZ" sz="2400" dirty="0">
                <a:solidFill>
                  <a:srgbClr val="FF0000"/>
                </a:solidFill>
              </a:rPr>
              <a:t>Pěstování obilnin</a:t>
            </a:r>
          </a:p>
          <a:p>
            <a:pPr lvl="1"/>
            <a:r>
              <a:rPr lang="cs-CZ" altLang="cs-CZ" dirty="0">
                <a:solidFill>
                  <a:srgbClr val="FF0000"/>
                </a:solidFill>
              </a:rPr>
              <a:t>prérijní oblasti – dnes lány</a:t>
            </a:r>
          </a:p>
          <a:p>
            <a:pPr lvl="1"/>
            <a:r>
              <a:rPr lang="cs-CZ" altLang="cs-CZ" dirty="0">
                <a:solidFill>
                  <a:srgbClr val="FF0000"/>
                </a:solidFill>
              </a:rPr>
              <a:t> pšenice, kukuřice</a:t>
            </a:r>
          </a:p>
          <a:p>
            <a:r>
              <a:rPr lang="cs-CZ" altLang="cs-CZ" sz="2400" dirty="0">
                <a:solidFill>
                  <a:srgbClr val="FF0000"/>
                </a:solidFill>
              </a:rPr>
              <a:t>Moderní farmy, vysoká mechanizace</a:t>
            </a:r>
            <a:endParaRPr lang="cs-CZ" altLang="cs-CZ" sz="2400" dirty="0"/>
          </a:p>
          <a:p>
            <a:r>
              <a:rPr lang="cs-CZ" altLang="cs-CZ" sz="2400" dirty="0">
                <a:solidFill>
                  <a:srgbClr val="FF0000"/>
                </a:solidFill>
              </a:rPr>
              <a:t>Chov skotu </a:t>
            </a:r>
            <a:r>
              <a:rPr lang="cs-CZ" altLang="cs-CZ" sz="2400" dirty="0">
                <a:solidFill>
                  <a:schemeClr val="bg1">
                    <a:lumMod val="85000"/>
                  </a:schemeClr>
                </a:solidFill>
              </a:rPr>
              <a:t>a drůbeže</a:t>
            </a:r>
          </a:p>
          <a:p>
            <a:r>
              <a:rPr lang="cs-CZ" altLang="cs-CZ" sz="2400" dirty="0">
                <a:solidFill>
                  <a:srgbClr val="FF0000"/>
                </a:solidFill>
              </a:rPr>
              <a:t>Chov kožešinových zvířat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cs-CZ" altLang="cs-CZ" dirty="0">
                <a:solidFill>
                  <a:schemeClr val="bg1">
                    <a:lumMod val="85000"/>
                  </a:schemeClr>
                </a:solidFill>
              </a:rPr>
              <a:t>– např. bobr, ondatra pižmová, norek </a:t>
            </a:r>
          </a:p>
          <a:p>
            <a:r>
              <a:rPr lang="cs-CZ" altLang="cs-CZ" sz="2400" dirty="0">
                <a:solidFill>
                  <a:srgbClr val="FF0000"/>
                </a:solidFill>
              </a:rPr>
              <a:t>Rybolov </a:t>
            </a:r>
          </a:p>
          <a:p>
            <a:pPr lvl="1"/>
            <a:r>
              <a:rPr lang="cs-CZ" altLang="cs-CZ" dirty="0"/>
              <a:t>mořské i sladkovodní loviště</a:t>
            </a:r>
          </a:p>
          <a:p>
            <a:endParaRPr lang="cs-CZ" altLang="cs-CZ" sz="2400" dirty="0"/>
          </a:p>
          <a:p>
            <a:pPr lvl="1"/>
            <a:endParaRPr lang="cs-CZ" altLang="cs-CZ" dirty="0"/>
          </a:p>
          <a:p>
            <a:pPr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444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188</Words>
  <Application>Microsoft Office PowerPoint</Application>
  <PresentationFormat>Širokoúhlá obrazovka</PresentationFormat>
  <Paragraphs>43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Hospodářství</vt:lpstr>
      <vt:lpstr>        Ner.boh.</vt:lpstr>
      <vt:lpstr>Průmysl</vt:lpstr>
      <vt:lpstr>Zemědělství 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Hospodářství</dc:title>
  <dc:creator>martin.majer</dc:creator>
  <cp:lastModifiedBy>martin.majer</cp:lastModifiedBy>
  <cp:revision>2</cp:revision>
  <dcterms:created xsi:type="dcterms:W3CDTF">2020-02-19T10:19:23Z</dcterms:created>
  <dcterms:modified xsi:type="dcterms:W3CDTF">2020-02-19T10:20:44Z</dcterms:modified>
</cp:coreProperties>
</file>