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5" r:id="rId3"/>
    <p:sldId id="280" r:id="rId4"/>
    <p:sldId id="267" r:id="rId5"/>
    <p:sldId id="268" r:id="rId6"/>
    <p:sldId id="269" r:id="rId7"/>
    <p:sldId id="270" r:id="rId8"/>
    <p:sldId id="276" r:id="rId9"/>
    <p:sldId id="277" r:id="rId10"/>
    <p:sldId id="275" r:id="rId11"/>
    <p:sldId id="271" r:id="rId12"/>
    <p:sldId id="273" r:id="rId13"/>
    <p:sldId id="274" r:id="rId14"/>
    <p:sldId id="272" r:id="rId15"/>
    <p:sldId id="278" r:id="rId16"/>
    <p:sldId id="258" r:id="rId17"/>
    <p:sldId id="259" r:id="rId18"/>
    <p:sldId id="260" r:id="rId19"/>
    <p:sldId id="261" r:id="rId20"/>
    <p:sldId id="262" r:id="rId21"/>
    <p:sldId id="256" r:id="rId22"/>
    <p:sldId id="257" r:id="rId23"/>
    <p:sldId id="263" r:id="rId24"/>
    <p:sldId id="264" r:id="rId25"/>
    <p:sldId id="266" r:id="rId26"/>
    <p:sldId id="28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88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90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8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65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5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4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47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2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54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30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9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E474-B78F-44EB-9471-F06FA8F10333}" type="datetimeFigureOut">
              <a:rPr lang="cs-CZ" smtClean="0"/>
              <a:t>07.11.2019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FF169-9EBD-4294-A431-B6AC62A25A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1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oubor:Map sah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480" y="628087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3216276" y="1700214"/>
            <a:ext cx="3959225" cy="86518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4918587" y="1671142"/>
            <a:ext cx="1098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?</a:t>
            </a:r>
            <a:endParaRPr lang="cs-CZ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32" y="690719"/>
            <a:ext cx="7956884" cy="53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9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00" y="-635000"/>
            <a:ext cx="13411200" cy="89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9"/>
            <a:ext cx="121920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9826"/>
            <a:ext cx="12753474" cy="95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105"/>
            <a:ext cx="12192000" cy="80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79" y="-802106"/>
            <a:ext cx="12496800" cy="83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832" y="-38196"/>
            <a:ext cx="10327082" cy="68961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3581400"/>
            <a:ext cx="4914900" cy="3276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0" y="-38196"/>
            <a:ext cx="6001403" cy="36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8671"/>
            <a:ext cx="12576517" cy="83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01550" cy="69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753" r="28901" b="-1566"/>
          <a:stretch/>
        </p:blipFill>
        <p:spPr>
          <a:xfrm>
            <a:off x="1778597" y="0"/>
            <a:ext cx="6988885" cy="71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656"/>
            <a:ext cx="11811000" cy="807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0"/>
            <a:ext cx="10277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592866"/>
            <a:ext cx="6000750" cy="450532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092" y="-47625"/>
            <a:ext cx="5353050" cy="287655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-47625"/>
            <a:ext cx="5715000" cy="287655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984"/>
            <a:ext cx="3476625" cy="52197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880" y="4082002"/>
            <a:ext cx="6554118" cy="360476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3715317" y="3132298"/>
            <a:ext cx="252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Tuarégové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57"/>
            <a:ext cx="12407705" cy="78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0"/>
            <a:ext cx="10467975" cy="70040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48672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1543050"/>
            <a:ext cx="52387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374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Sahel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818866"/>
            <a:ext cx="10515600" cy="5358097"/>
          </a:xfrm>
        </p:spPr>
        <p:txBody>
          <a:bodyPr>
            <a:normAutofit lnSpcReduction="10000"/>
          </a:bodyPr>
          <a:lstStyle/>
          <a:p>
            <a:r>
              <a:rPr lang="cs-CZ" sz="2200" b="1" dirty="0" smtClean="0"/>
              <a:t>- velmi suchá oblast mezi Saharou a savanami</a:t>
            </a:r>
          </a:p>
          <a:p>
            <a:r>
              <a:rPr lang="cs-CZ" sz="2200" b="1" dirty="0" smtClean="0"/>
              <a:t>- zemědělství </a:t>
            </a:r>
          </a:p>
          <a:p>
            <a:pPr lvl="1"/>
            <a:r>
              <a:rPr lang="cs-CZ" sz="2200" b="1" dirty="0" smtClean="0"/>
              <a:t>hlavně pastevectví – kozy, skot, osli, velbloudi (doprava, maso, mléko, kůže, trus=palivo)</a:t>
            </a:r>
          </a:p>
          <a:p>
            <a:pPr lvl="1"/>
            <a:r>
              <a:rPr lang="cs-CZ" sz="2200" b="1" dirty="0" smtClean="0"/>
              <a:t>se závlahou – čirok, zelenina, bavlník , arabská guma (pryskyřice akácií – </a:t>
            </a:r>
            <a:r>
              <a:rPr lang="cs-CZ" sz="2200" b="1" dirty="0" err="1" smtClean="0"/>
              <a:t>potr</a:t>
            </a:r>
            <a:r>
              <a:rPr lang="cs-CZ" sz="2200" b="1" dirty="0" smtClean="0"/>
              <a:t>. </a:t>
            </a:r>
            <a:r>
              <a:rPr lang="cs-CZ" sz="2200" b="1" dirty="0" err="1" smtClean="0"/>
              <a:t>pr</a:t>
            </a:r>
            <a:r>
              <a:rPr lang="cs-CZ" sz="2200" b="1" dirty="0" smtClean="0"/>
              <a:t>.)</a:t>
            </a:r>
          </a:p>
          <a:p>
            <a:r>
              <a:rPr lang="cs-CZ" sz="2200" b="1" dirty="0" smtClean="0"/>
              <a:t>- průmysl </a:t>
            </a:r>
          </a:p>
          <a:p>
            <a:pPr lvl="1"/>
            <a:r>
              <a:rPr lang="cs-CZ" sz="2200" b="1" dirty="0" smtClean="0"/>
              <a:t> </a:t>
            </a:r>
            <a:r>
              <a:rPr lang="cs-CZ" sz="2200" b="1" dirty="0" smtClean="0"/>
              <a:t>těžba nerostných surovin (uran, ropa)</a:t>
            </a:r>
          </a:p>
          <a:p>
            <a:pPr lvl="1"/>
            <a:r>
              <a:rPr lang="cs-CZ" sz="2200" b="1" dirty="0" smtClean="0"/>
              <a:t>elektřina - menší vodní elektrárny</a:t>
            </a:r>
          </a:p>
          <a:p>
            <a:r>
              <a:rPr lang="cs-CZ" sz="2200" b="1" dirty="0" smtClean="0"/>
              <a:t>- turisté se oblasti vyhýbají</a:t>
            </a:r>
          </a:p>
          <a:p>
            <a:r>
              <a:rPr lang="cs-CZ" sz="2200" b="1" dirty="0" smtClean="0"/>
              <a:t>- nejchudší část Afriky – hlad, občan. války, negramotnost, smrtelný virus HIV, saranče </a:t>
            </a:r>
          </a:p>
          <a:p>
            <a:r>
              <a:rPr lang="cs-CZ" sz="2200" b="1" dirty="0" smtClean="0"/>
              <a:t>- Arabové (muslimové) + černoši (křesťané) + Berbeři (Tuarégové) – osídlení u vodních zdrojů</a:t>
            </a:r>
          </a:p>
          <a:p>
            <a:r>
              <a:rPr lang="cs-CZ" sz="2200" b="1" dirty="0" smtClean="0"/>
              <a:t>divočina – sloni, gazely, plazi</a:t>
            </a:r>
          </a:p>
          <a:p>
            <a:r>
              <a:rPr lang="cs-CZ" sz="2200" b="1" dirty="0" smtClean="0"/>
              <a:t>státy: Západní Sahara, Senegal, Mauritánie, Mali (Bamako), Niger, Čad, Súdán (Chartúm), Jižní Súdán</a:t>
            </a:r>
            <a:r>
              <a:rPr lang="cs-CZ" sz="2200" b="1" dirty="0" smtClean="0"/>
              <a:t>, Eritrea</a:t>
            </a:r>
            <a:endParaRPr lang="cs-CZ" sz="2200" b="1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09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ubor:Map sah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62" y="738316"/>
            <a:ext cx="5715000" cy="5715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2003425" y="1666875"/>
            <a:ext cx="1582738" cy="5032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Mauretánie</a:t>
            </a:r>
          </a:p>
        </p:txBody>
      </p:sp>
      <p:sp>
        <p:nvSpPr>
          <p:cNvPr id="8" name="Šipka doprava 7"/>
          <p:cNvSpPr/>
          <p:nvPr/>
        </p:nvSpPr>
        <p:spPr>
          <a:xfrm rot="18960956">
            <a:off x="2447926" y="2613025"/>
            <a:ext cx="1584325" cy="5032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Mali</a:t>
            </a:r>
          </a:p>
        </p:txBody>
      </p:sp>
      <p:sp>
        <p:nvSpPr>
          <p:cNvPr id="10" name="Šipka doprava 9"/>
          <p:cNvSpPr/>
          <p:nvPr/>
        </p:nvSpPr>
        <p:spPr>
          <a:xfrm rot="18960956">
            <a:off x="3600451" y="2684464"/>
            <a:ext cx="1584325" cy="5032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Niger</a:t>
            </a:r>
          </a:p>
        </p:txBody>
      </p:sp>
      <p:sp>
        <p:nvSpPr>
          <p:cNvPr id="11" name="Šipka doprava 10"/>
          <p:cNvSpPr/>
          <p:nvPr/>
        </p:nvSpPr>
        <p:spPr>
          <a:xfrm rot="18960956">
            <a:off x="4105276" y="2971801"/>
            <a:ext cx="1584325" cy="5048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Čad</a:t>
            </a:r>
          </a:p>
        </p:txBody>
      </p:sp>
      <p:sp>
        <p:nvSpPr>
          <p:cNvPr id="12" name="Šipka doprava 11"/>
          <p:cNvSpPr/>
          <p:nvPr/>
        </p:nvSpPr>
        <p:spPr>
          <a:xfrm rot="18960956">
            <a:off x="4058309" y="3396816"/>
            <a:ext cx="2392298" cy="5048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>
                <a:solidFill>
                  <a:schemeClr val="tx1"/>
                </a:solidFill>
              </a:rPr>
              <a:t>Súdán + Jižní Súdán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Šipka doprava 12"/>
          <p:cNvSpPr/>
          <p:nvPr/>
        </p:nvSpPr>
        <p:spPr>
          <a:xfrm>
            <a:off x="1631951" y="2205039"/>
            <a:ext cx="1584325" cy="50323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Senegal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1297858" y="1306402"/>
            <a:ext cx="1954982" cy="50323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>
                <a:solidFill>
                  <a:schemeClr val="tx1"/>
                </a:solidFill>
              </a:rPr>
              <a:t>Západní Sahara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ovéPole 2"/>
          <p:cNvSpPr txBox="1">
            <a:spLocks noChangeArrowheads="1"/>
          </p:cNvSpPr>
          <p:nvPr/>
        </p:nvSpPr>
        <p:spPr bwMode="auto">
          <a:xfrm>
            <a:off x="256675" y="240633"/>
            <a:ext cx="11630526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Výraz Sahel je z arabského slova „</a:t>
            </a:r>
            <a:r>
              <a:rPr lang="cs-CZ" altLang="cs-CZ" sz="2400" i="1" dirty="0" err="1">
                <a:latin typeface="Calibri" panose="020F0502020204030204" pitchFamily="34" charset="0"/>
              </a:rPr>
              <a:t>sáhil</a:t>
            </a:r>
            <a:r>
              <a:rPr lang="cs-CZ" altLang="cs-CZ" sz="2400" dirty="0">
                <a:latin typeface="Calibri" panose="020F0502020204030204" pitchFamily="34" charset="0"/>
              </a:rPr>
              <a:t>“, to je pobřeží, což znamená okraj pevniny, velkého počátku a definitivního konce. Sahel se táhne napříč severní Afrikou podél 13. rovnoběžky a odděluje Saharskou poušť od afrických tropických pralesů; je to pás semiaridních travnatých pastvin.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 přechodné zóně na okraji Sahary kolísá roční úhrn dešťových srážek od 150 mm na severu až po 610 mm na vlhčím jihu. 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 důsledku ohřívání oceánů od počátků 20.století se pozměnilo schéma srážek. Od 60. let minulého století se Sahel přesunul jižně a zůstala zde vyprahlá plocha. Plochy zeleně vyschly a stáda dobytka se neměly kde pást. Oblast dešťů dnes nesahá tak daleko na sever, jako v letech 1930- 1960 minulého století. Zmizením vegetace na severu sahelu se začaly objevovat rozsáhlé písečné duny. Tyto duny pronikly až do některých vesnic. 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 důsledku globálního oteplování vědci předpokládají, že dešťové srážky budou méně časté a spolehlivé, nelze ale ani vyloučit, že v různou dobu a na různých místech se budou objevovat prudké i mírné deště.</a:t>
            </a: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773" y="-1457485"/>
            <a:ext cx="12516561" cy="93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8616"/>
            <a:ext cx="12192000" cy="78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0"/>
            <a:ext cx="10749984" cy="71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258"/>
            <a:ext cx="12192000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1" y="12032"/>
            <a:ext cx="9127957" cy="68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342</Words>
  <Application>Microsoft Office PowerPoint</Application>
  <PresentationFormat>Širokoúhlá obrazovka</PresentationFormat>
  <Paragraphs>27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Sahel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martin.majer</dc:creator>
  <cp:lastModifiedBy>martin.majer</cp:lastModifiedBy>
  <cp:revision>14</cp:revision>
  <dcterms:created xsi:type="dcterms:W3CDTF">2017-04-27T06:47:45Z</dcterms:created>
  <dcterms:modified xsi:type="dcterms:W3CDTF">2019-11-07T11:50:32Z</dcterms:modified>
</cp:coreProperties>
</file>