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57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1194-ABE4-4FC3-B998-721FE477C38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8577-9F6A-44B1-B19D-5AA400938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12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1194-ABE4-4FC3-B998-721FE477C38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8577-9F6A-44B1-B19D-5AA400938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61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1194-ABE4-4FC3-B998-721FE477C38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8577-9F6A-44B1-B19D-5AA400938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58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1194-ABE4-4FC3-B998-721FE477C38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8577-9F6A-44B1-B19D-5AA400938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95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1194-ABE4-4FC3-B998-721FE477C38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8577-9F6A-44B1-B19D-5AA400938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56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1194-ABE4-4FC3-B998-721FE477C38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8577-9F6A-44B1-B19D-5AA400938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92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1194-ABE4-4FC3-B998-721FE477C38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8577-9F6A-44B1-B19D-5AA400938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97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1194-ABE4-4FC3-B998-721FE477C38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8577-9F6A-44B1-B19D-5AA400938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83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1194-ABE4-4FC3-B998-721FE477C38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8577-9F6A-44B1-B19D-5AA400938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61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1194-ABE4-4FC3-B998-721FE477C38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8577-9F6A-44B1-B19D-5AA400938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25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31194-ABE4-4FC3-B998-721FE477C38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8577-9F6A-44B1-B19D-5AA400938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70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31194-ABE4-4FC3-B998-721FE477C38D}" type="datetimeFigureOut">
              <a:rPr lang="cs-CZ" smtClean="0"/>
              <a:t>19.11.2019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98577-9F6A-44B1-B19D-5AA400938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83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943" y="0"/>
            <a:ext cx="7763301" cy="693263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 rot="17884326">
            <a:off x="6919415" y="3146778"/>
            <a:ext cx="193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/>
              <a:t>východní </a:t>
            </a:r>
            <a:br>
              <a:rPr lang="cs-CZ" sz="3600" b="1" dirty="0" smtClean="0"/>
            </a:br>
            <a:r>
              <a:rPr lang="cs-CZ" sz="3600" b="1" dirty="0" smtClean="0"/>
              <a:t>Afrika</a:t>
            </a:r>
            <a:endParaRPr lang="cs-CZ" sz="3600" dirty="0"/>
          </a:p>
        </p:txBody>
      </p:sp>
      <p:sp>
        <p:nvSpPr>
          <p:cNvPr id="4" name="Ovál 3"/>
          <p:cNvSpPr/>
          <p:nvPr/>
        </p:nvSpPr>
        <p:spPr>
          <a:xfrm rot="397235">
            <a:off x="7063425" y="2477723"/>
            <a:ext cx="3065811" cy="35584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 rot="18201911">
            <a:off x="6715790" y="3330709"/>
            <a:ext cx="1849156" cy="550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?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62901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213" y="756225"/>
            <a:ext cx="6553200" cy="926384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791" y="756225"/>
            <a:ext cx="3132391" cy="33147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628900" y="171450"/>
            <a:ext cx="695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Východoafrická příkopová propadlina</a:t>
            </a:r>
            <a:endParaRPr lang="cs-CZ" sz="32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0" y="2008762"/>
            <a:ext cx="4762500" cy="4391025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401271" y="248151"/>
            <a:ext cx="3741821" cy="431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?</a:t>
            </a:r>
            <a:endParaRPr lang="cs-CZ" sz="2400" b="1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5401271" y="756225"/>
            <a:ext cx="566392" cy="1842596"/>
          </a:xfrm>
          <a:prstGeom prst="straightConnector1">
            <a:avLst/>
          </a:prstGeom>
          <a:ln w="254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4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0352" y="-2141621"/>
            <a:ext cx="13737974" cy="10154653"/>
          </a:xfrm>
          <a:prstGeom prst="rect">
            <a:avLst/>
          </a:prstGeom>
        </p:spPr>
      </p:pic>
      <p:sp>
        <p:nvSpPr>
          <p:cNvPr id="5" name="Šipka doleva 4"/>
          <p:cNvSpPr/>
          <p:nvPr/>
        </p:nvSpPr>
        <p:spPr>
          <a:xfrm rot="19837285">
            <a:off x="6605337" y="690442"/>
            <a:ext cx="1524000" cy="556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1. řeka</a:t>
            </a:r>
            <a:endParaRPr lang="cs-CZ" dirty="0"/>
          </a:p>
        </p:txBody>
      </p:sp>
      <p:sp>
        <p:nvSpPr>
          <p:cNvPr id="6" name="Šipka doleva 5"/>
          <p:cNvSpPr/>
          <p:nvPr/>
        </p:nvSpPr>
        <p:spPr>
          <a:xfrm rot="19837285">
            <a:off x="7072063" y="890466"/>
            <a:ext cx="1524000" cy="556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2.jezero</a:t>
            </a:r>
            <a:endParaRPr lang="cs-CZ" dirty="0"/>
          </a:p>
        </p:txBody>
      </p:sp>
      <p:sp>
        <p:nvSpPr>
          <p:cNvPr id="7" name="Šipka doleva 6"/>
          <p:cNvSpPr/>
          <p:nvPr/>
        </p:nvSpPr>
        <p:spPr>
          <a:xfrm rot="19837285">
            <a:off x="6386262" y="1706918"/>
            <a:ext cx="1524000" cy="556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3. řeka</a:t>
            </a:r>
            <a:endParaRPr lang="cs-CZ" dirty="0"/>
          </a:p>
        </p:txBody>
      </p:sp>
      <p:sp>
        <p:nvSpPr>
          <p:cNvPr id="8" name="Šipka doleva 7"/>
          <p:cNvSpPr/>
          <p:nvPr/>
        </p:nvSpPr>
        <p:spPr>
          <a:xfrm rot="19837285">
            <a:off x="6462464" y="2598519"/>
            <a:ext cx="1524000" cy="556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4. jezero</a:t>
            </a:r>
            <a:endParaRPr lang="cs-CZ" dirty="0"/>
          </a:p>
        </p:txBody>
      </p:sp>
      <p:sp>
        <p:nvSpPr>
          <p:cNvPr id="9" name="Šipka doleva 8"/>
          <p:cNvSpPr/>
          <p:nvPr/>
        </p:nvSpPr>
        <p:spPr>
          <a:xfrm rot="19837285">
            <a:off x="6171950" y="3320940"/>
            <a:ext cx="1524000" cy="556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5. jezero</a:t>
            </a:r>
            <a:endParaRPr lang="cs-CZ" dirty="0"/>
          </a:p>
        </p:txBody>
      </p:sp>
      <p:sp>
        <p:nvSpPr>
          <p:cNvPr id="10" name="Šipka doleva 9"/>
          <p:cNvSpPr/>
          <p:nvPr/>
        </p:nvSpPr>
        <p:spPr>
          <a:xfrm rot="19837285">
            <a:off x="6752975" y="4007717"/>
            <a:ext cx="1524000" cy="556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6. jezero</a:t>
            </a:r>
            <a:endParaRPr lang="cs-CZ" dirty="0"/>
          </a:p>
        </p:txBody>
      </p:sp>
      <p:sp>
        <p:nvSpPr>
          <p:cNvPr id="11" name="Šipka doleva 10"/>
          <p:cNvSpPr/>
          <p:nvPr/>
        </p:nvSpPr>
        <p:spPr>
          <a:xfrm rot="19837285">
            <a:off x="6605338" y="4681341"/>
            <a:ext cx="1524000" cy="556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7. </a:t>
            </a:r>
            <a:r>
              <a:rPr lang="cs-CZ" dirty="0" smtClean="0"/>
              <a:t>řeka</a:t>
            </a:r>
            <a:endParaRPr lang="cs-CZ" dirty="0"/>
          </a:p>
        </p:txBody>
      </p:sp>
      <p:sp>
        <p:nvSpPr>
          <p:cNvPr id="12" name="Šipka doleva 11"/>
          <p:cNvSpPr/>
          <p:nvPr/>
        </p:nvSpPr>
        <p:spPr>
          <a:xfrm rot="19837285">
            <a:off x="6605336" y="682265"/>
            <a:ext cx="1524000" cy="5568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Modrý Nil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3" name="Šipka doleva 12"/>
          <p:cNvSpPr/>
          <p:nvPr/>
        </p:nvSpPr>
        <p:spPr>
          <a:xfrm rot="19837285">
            <a:off x="7072062" y="890467"/>
            <a:ext cx="1524000" cy="5568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j. Tana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4" name="Šipka doleva 13"/>
          <p:cNvSpPr/>
          <p:nvPr/>
        </p:nvSpPr>
        <p:spPr>
          <a:xfrm rot="19837285">
            <a:off x="6386263" y="1698742"/>
            <a:ext cx="1524000" cy="5568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Bílý Nil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5" name="Šipka doleva 14"/>
          <p:cNvSpPr/>
          <p:nvPr/>
        </p:nvSpPr>
        <p:spPr>
          <a:xfrm rot="19837285">
            <a:off x="6462463" y="2588744"/>
            <a:ext cx="1524000" cy="5568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j. </a:t>
            </a:r>
            <a:r>
              <a:rPr lang="cs-CZ" dirty="0" err="1" smtClean="0">
                <a:solidFill>
                  <a:srgbClr val="0070C0"/>
                </a:solidFill>
              </a:rPr>
              <a:t>Ukerewe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 rot="19837285">
            <a:off x="7653576" y="1931473"/>
            <a:ext cx="1524000" cy="5568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Viktoriino j.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7" name="Šipka doleva 16"/>
          <p:cNvSpPr/>
          <p:nvPr/>
        </p:nvSpPr>
        <p:spPr>
          <a:xfrm rot="19837285">
            <a:off x="6171949" y="3320939"/>
            <a:ext cx="1524000" cy="5568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j. Tanganika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8" name="Šipka doleva 17"/>
          <p:cNvSpPr/>
          <p:nvPr/>
        </p:nvSpPr>
        <p:spPr>
          <a:xfrm rot="19837285">
            <a:off x="6752974" y="4005354"/>
            <a:ext cx="1524000" cy="5568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j. Malawi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9" name="Šipka doleva 18"/>
          <p:cNvSpPr/>
          <p:nvPr/>
        </p:nvSpPr>
        <p:spPr>
          <a:xfrm rot="19837285">
            <a:off x="6605335" y="4672400"/>
            <a:ext cx="1524000" cy="5568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ř. Zambezi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0" name="Tlačítko akce: Dopředu nebo Další 19">
            <a:hlinkClick r:id="" action="ppaction://hlinkshowjump?jump=nextslide" highlightClick="1"/>
          </p:cNvPr>
          <p:cNvSpPr/>
          <p:nvPr/>
        </p:nvSpPr>
        <p:spPr>
          <a:xfrm>
            <a:off x="11179629" y="5845629"/>
            <a:ext cx="1012371" cy="10123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lačítko akce: Zpět nebo Předchozí 20">
            <a:hlinkClick r:id="" action="ppaction://hlinkshowjump?jump=previousslide" highlightClick="1"/>
          </p:cNvPr>
          <p:cNvSpPr/>
          <p:nvPr/>
        </p:nvSpPr>
        <p:spPr>
          <a:xfrm>
            <a:off x="10118558" y="5845629"/>
            <a:ext cx="1061071" cy="10106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38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6255" y="-2129542"/>
            <a:ext cx="13737974" cy="10154653"/>
          </a:xfrm>
          <a:prstGeom prst="rect">
            <a:avLst/>
          </a:prstGeom>
        </p:spPr>
      </p:pic>
      <p:sp>
        <p:nvSpPr>
          <p:cNvPr id="5" name="Šipka doleva 4"/>
          <p:cNvSpPr/>
          <p:nvPr/>
        </p:nvSpPr>
        <p:spPr>
          <a:xfrm rot="19837285">
            <a:off x="7228973" y="90368"/>
            <a:ext cx="1524000" cy="556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1. moře</a:t>
            </a:r>
            <a:endParaRPr lang="cs-CZ" dirty="0"/>
          </a:p>
        </p:txBody>
      </p:sp>
      <p:sp>
        <p:nvSpPr>
          <p:cNvPr id="6" name="Šipka doleva 5"/>
          <p:cNvSpPr/>
          <p:nvPr/>
        </p:nvSpPr>
        <p:spPr>
          <a:xfrm rot="19837285">
            <a:off x="7815493" y="738281"/>
            <a:ext cx="1524000" cy="556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2. průliv</a:t>
            </a:r>
            <a:endParaRPr lang="cs-CZ" dirty="0"/>
          </a:p>
        </p:txBody>
      </p:sp>
      <p:sp>
        <p:nvSpPr>
          <p:cNvPr id="7" name="Šipka doleva 6"/>
          <p:cNvSpPr/>
          <p:nvPr/>
        </p:nvSpPr>
        <p:spPr>
          <a:xfrm rot="19837285">
            <a:off x="8322818" y="916802"/>
            <a:ext cx="1524000" cy="556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3. záliv</a:t>
            </a:r>
            <a:endParaRPr lang="cs-CZ" dirty="0"/>
          </a:p>
        </p:txBody>
      </p:sp>
      <p:sp>
        <p:nvSpPr>
          <p:cNvPr id="8" name="Šipka doleva 7"/>
          <p:cNvSpPr/>
          <p:nvPr/>
        </p:nvSpPr>
        <p:spPr>
          <a:xfrm>
            <a:off x="7171570" y="1704689"/>
            <a:ext cx="1524000" cy="556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4. pohoří</a:t>
            </a:r>
            <a:endParaRPr lang="cs-CZ" dirty="0"/>
          </a:p>
        </p:txBody>
      </p:sp>
      <p:sp>
        <p:nvSpPr>
          <p:cNvPr id="9" name="Šipka doleva 8"/>
          <p:cNvSpPr/>
          <p:nvPr/>
        </p:nvSpPr>
        <p:spPr>
          <a:xfrm>
            <a:off x="7283594" y="3236825"/>
            <a:ext cx="1926332" cy="556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5. nejvyšší hora</a:t>
            </a:r>
            <a:endParaRPr lang="cs-CZ" dirty="0"/>
          </a:p>
        </p:txBody>
      </p:sp>
      <p:sp>
        <p:nvSpPr>
          <p:cNvPr id="10" name="Šipka doleva 9"/>
          <p:cNvSpPr/>
          <p:nvPr/>
        </p:nvSpPr>
        <p:spPr>
          <a:xfrm rot="18168478">
            <a:off x="7228970" y="4716860"/>
            <a:ext cx="1524000" cy="556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6. průliv</a:t>
            </a:r>
            <a:endParaRPr lang="cs-CZ" dirty="0"/>
          </a:p>
        </p:txBody>
      </p:sp>
      <p:sp>
        <p:nvSpPr>
          <p:cNvPr id="11" name="Šipka doleva 10"/>
          <p:cNvSpPr/>
          <p:nvPr/>
        </p:nvSpPr>
        <p:spPr>
          <a:xfrm rot="17918496">
            <a:off x="7468725" y="5326881"/>
            <a:ext cx="1524000" cy="556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7. ostrov</a:t>
            </a:r>
            <a:endParaRPr lang="cs-CZ" dirty="0"/>
          </a:p>
        </p:txBody>
      </p:sp>
      <p:sp>
        <p:nvSpPr>
          <p:cNvPr id="12" name="Šipka doleva 11"/>
          <p:cNvSpPr/>
          <p:nvPr/>
        </p:nvSpPr>
        <p:spPr>
          <a:xfrm rot="19837285">
            <a:off x="7228971" y="74014"/>
            <a:ext cx="1524000" cy="5568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Rudé m.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3" name="Šipka doleva 12"/>
          <p:cNvSpPr/>
          <p:nvPr/>
        </p:nvSpPr>
        <p:spPr>
          <a:xfrm rot="19837285">
            <a:off x="7791258" y="641256"/>
            <a:ext cx="1900884" cy="5568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Bab-al-</a:t>
            </a:r>
            <a:r>
              <a:rPr lang="cs-CZ" dirty="0" err="1" smtClean="0">
                <a:solidFill>
                  <a:srgbClr val="0070C0"/>
                </a:solidFill>
              </a:rPr>
              <a:t>Mandab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4" name="Šipka doleva 13"/>
          <p:cNvSpPr/>
          <p:nvPr/>
        </p:nvSpPr>
        <p:spPr>
          <a:xfrm rot="19837285">
            <a:off x="8313814" y="931394"/>
            <a:ext cx="1524000" cy="5568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Adenský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5" name="Šipka doleva 14"/>
          <p:cNvSpPr/>
          <p:nvPr/>
        </p:nvSpPr>
        <p:spPr>
          <a:xfrm>
            <a:off x="7171807" y="1691604"/>
            <a:ext cx="2022084" cy="5568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Etiopská vysočina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7" name="Šipka doleva 16"/>
          <p:cNvSpPr/>
          <p:nvPr/>
        </p:nvSpPr>
        <p:spPr>
          <a:xfrm>
            <a:off x="7267559" y="3236269"/>
            <a:ext cx="2377373" cy="5568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Kilimandžáro-Uhuru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8" name="Šipka doleva 17"/>
          <p:cNvSpPr/>
          <p:nvPr/>
        </p:nvSpPr>
        <p:spPr>
          <a:xfrm rot="18171363">
            <a:off x="7087832" y="4476237"/>
            <a:ext cx="2135549" cy="5568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Mosambický průliv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19" name="Šipka doleva 18"/>
          <p:cNvSpPr/>
          <p:nvPr/>
        </p:nvSpPr>
        <p:spPr>
          <a:xfrm rot="17865260">
            <a:off x="7432367" y="5273019"/>
            <a:ext cx="1628787" cy="55682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70C0"/>
                </a:solidFill>
              </a:rPr>
              <a:t>o. </a:t>
            </a:r>
            <a:r>
              <a:rPr lang="cs-CZ" dirty="0" err="1" smtClean="0">
                <a:solidFill>
                  <a:srgbClr val="0070C0"/>
                </a:solidFill>
              </a:rPr>
              <a:t>Madagskar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0" name="Tlačítko akce: Dopředu nebo Další 19">
            <a:hlinkClick r:id="" action="ppaction://hlinkshowjump?jump=nextslide" highlightClick="1"/>
          </p:cNvPr>
          <p:cNvSpPr/>
          <p:nvPr/>
        </p:nvSpPr>
        <p:spPr>
          <a:xfrm>
            <a:off x="11179629" y="5845629"/>
            <a:ext cx="1012371" cy="10123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lačítko akce: Zpět nebo Předchozí 20">
            <a:hlinkClick r:id="" action="ppaction://hlinkshowjump?jump=previousslide" highlightClick="1"/>
          </p:cNvPr>
          <p:cNvSpPr/>
          <p:nvPr/>
        </p:nvSpPr>
        <p:spPr>
          <a:xfrm>
            <a:off x="10118558" y="5845629"/>
            <a:ext cx="1061071" cy="101065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3" y="-58266"/>
            <a:ext cx="10982327" cy="722339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600721" y="1839137"/>
            <a:ext cx="5095189" cy="4130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KILIMANDŽÁRO -  UHURU 5 895 m n.m.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942693" y="1868316"/>
            <a:ext cx="879213" cy="354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?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06223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8150" y="382540"/>
            <a:ext cx="3676650" cy="375131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východní </a:t>
            </a:r>
            <a:br>
              <a:rPr lang="cs-CZ" b="1" dirty="0" smtClean="0">
                <a:solidFill>
                  <a:srgbClr val="00B050"/>
                </a:solidFill>
              </a:rPr>
            </a:br>
            <a:r>
              <a:rPr lang="cs-CZ" b="1" dirty="0" smtClean="0">
                <a:solidFill>
                  <a:srgbClr val="00B050"/>
                </a:solidFill>
              </a:rPr>
              <a:t>Afrika</a:t>
            </a:r>
            <a:endParaRPr lang="cs-CZ" b="1" dirty="0">
              <a:solidFill>
                <a:srgbClr val="00B05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218660"/>
            <a:ext cx="4572000" cy="663934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543499" y="218660"/>
            <a:ext cx="32891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Eritrea</a:t>
            </a:r>
          </a:p>
          <a:p>
            <a:pPr marL="342900" indent="-342900">
              <a:buAutoNum type="arabicPeriod"/>
            </a:pPr>
            <a:r>
              <a:rPr lang="cs-CZ" dirty="0" smtClean="0"/>
              <a:t>Džibutsko</a:t>
            </a:r>
          </a:p>
          <a:p>
            <a:pPr marL="342900" indent="-342900">
              <a:buAutoNum type="arabicPeriod"/>
            </a:pPr>
            <a:r>
              <a:rPr lang="cs-CZ" dirty="0" smtClean="0"/>
              <a:t>Etiopie (Addis Abeba)</a:t>
            </a:r>
          </a:p>
          <a:p>
            <a:pPr marL="342900" indent="-342900">
              <a:buAutoNum type="arabicPeriod"/>
            </a:pPr>
            <a:r>
              <a:rPr lang="cs-CZ" dirty="0" smtClean="0"/>
              <a:t>Somálsko (Mogadišo)</a:t>
            </a:r>
          </a:p>
          <a:p>
            <a:pPr marL="342900" indent="-342900">
              <a:buAutoNum type="arabicPeriod"/>
            </a:pPr>
            <a:r>
              <a:rPr lang="cs-CZ" dirty="0" smtClean="0"/>
              <a:t>Keňa (Nairobi)</a:t>
            </a:r>
          </a:p>
          <a:p>
            <a:pPr marL="342900" indent="-342900">
              <a:buAutoNum type="arabicPeriod"/>
            </a:pPr>
            <a:r>
              <a:rPr lang="cs-CZ" dirty="0" smtClean="0"/>
              <a:t>Uganda</a:t>
            </a:r>
          </a:p>
          <a:p>
            <a:pPr marL="342900" indent="-342900">
              <a:buAutoNum type="arabicPeriod"/>
            </a:pPr>
            <a:r>
              <a:rPr lang="cs-CZ" dirty="0" smtClean="0"/>
              <a:t>Rwanda</a:t>
            </a:r>
          </a:p>
          <a:p>
            <a:pPr marL="342900" indent="-342900">
              <a:buAutoNum type="arabicPeriod"/>
            </a:pPr>
            <a:r>
              <a:rPr lang="cs-CZ" dirty="0" smtClean="0"/>
              <a:t>Burundi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Tanzánie</a:t>
            </a:r>
            <a:r>
              <a:rPr lang="cs-CZ" dirty="0" smtClean="0"/>
              <a:t> (Dodoma)</a:t>
            </a:r>
          </a:p>
          <a:p>
            <a:pPr marL="342900" indent="-342900">
              <a:buAutoNum type="arabicPeriod"/>
            </a:pPr>
            <a:r>
              <a:rPr lang="cs-CZ" dirty="0" smtClean="0"/>
              <a:t>Malawi</a:t>
            </a:r>
          </a:p>
          <a:p>
            <a:pPr marL="342900" indent="-342900">
              <a:buAutoNum type="arabicPeriod"/>
            </a:pPr>
            <a:r>
              <a:rPr lang="cs-CZ" dirty="0" smtClean="0"/>
              <a:t>Mosambik (Maputo)</a:t>
            </a:r>
          </a:p>
          <a:p>
            <a:pPr marL="342900" indent="-342900">
              <a:buAutoNum type="arabicPeriod"/>
            </a:pPr>
            <a:r>
              <a:rPr lang="cs-CZ" dirty="0" smtClean="0"/>
              <a:t>Madagaskar (Antananarivo)</a:t>
            </a:r>
          </a:p>
          <a:p>
            <a:pPr marL="342900" indent="-342900">
              <a:buAutoNum type="arabicPeriod"/>
            </a:pPr>
            <a:r>
              <a:rPr lang="cs-CZ" dirty="0" smtClean="0"/>
              <a:t>Seychely</a:t>
            </a:r>
          </a:p>
          <a:p>
            <a:pPr marL="342900" indent="-342900">
              <a:buAutoNum type="arabicPeriod"/>
            </a:pPr>
            <a:r>
              <a:rPr lang="cs-CZ" dirty="0" smtClean="0"/>
              <a:t>Komory</a:t>
            </a:r>
          </a:p>
          <a:p>
            <a:pPr marL="342900" indent="-342900">
              <a:buAutoNum type="arabicPeriod"/>
            </a:pPr>
            <a:r>
              <a:rPr lang="cs-CZ" dirty="0" smtClean="0"/>
              <a:t>Mauricius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>
          <a:xfrm>
            <a:off x="8953169" y="5049078"/>
            <a:ext cx="715617" cy="61225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94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0056" y="-2647201"/>
            <a:ext cx="9783136" cy="1002771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954138" y="3207222"/>
            <a:ext cx="47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32707" y="1904990"/>
            <a:ext cx="47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B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450006" y="2135823"/>
            <a:ext cx="47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618328" y="1084995"/>
            <a:ext cx="47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79492" y="4527335"/>
            <a:ext cx="47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E</a:t>
            </a:r>
            <a:endParaRPr lang="cs-CZ" sz="2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621582" y="4989000"/>
            <a:ext cx="47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F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098111" y="709684"/>
            <a:ext cx="358437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Státy východní Afriky</a:t>
            </a:r>
          </a:p>
          <a:p>
            <a:endParaRPr lang="cs-CZ" sz="2400" b="1" dirty="0" smtClean="0">
              <a:solidFill>
                <a:schemeClr val="bg1"/>
              </a:solidFill>
            </a:endParaRPr>
          </a:p>
          <a:p>
            <a:r>
              <a:rPr lang="cs-CZ" sz="2000" b="1" dirty="0" smtClean="0">
                <a:solidFill>
                  <a:schemeClr val="bg1"/>
                </a:solidFill>
              </a:rPr>
              <a:t>Vytvoř dvojice písmeno - číslo:</a:t>
            </a:r>
          </a:p>
          <a:p>
            <a:endParaRPr lang="cs-CZ" sz="2800" b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cs-CZ" sz="2800" b="1" dirty="0" smtClean="0">
                <a:solidFill>
                  <a:schemeClr val="bg1"/>
                </a:solidFill>
              </a:rPr>
              <a:t>Mosambik</a:t>
            </a:r>
          </a:p>
          <a:p>
            <a:pPr marL="342900" indent="-342900">
              <a:buAutoNum type="arabicPeriod"/>
            </a:pPr>
            <a:r>
              <a:rPr lang="cs-CZ" sz="2800" b="1" dirty="0" smtClean="0">
                <a:solidFill>
                  <a:schemeClr val="bg1"/>
                </a:solidFill>
              </a:rPr>
              <a:t>Madagaskar</a:t>
            </a:r>
          </a:p>
          <a:p>
            <a:pPr marL="342900" indent="-342900">
              <a:buAutoNum type="arabicPeriod"/>
            </a:pPr>
            <a:r>
              <a:rPr lang="cs-CZ" sz="2800" b="1" dirty="0" smtClean="0">
                <a:solidFill>
                  <a:schemeClr val="bg1"/>
                </a:solidFill>
              </a:rPr>
              <a:t>Somálsko</a:t>
            </a:r>
          </a:p>
          <a:p>
            <a:pPr marL="342900" indent="-342900">
              <a:buAutoNum type="arabicPeriod"/>
            </a:pPr>
            <a:r>
              <a:rPr lang="cs-CZ" sz="2800" b="1" dirty="0" smtClean="0">
                <a:solidFill>
                  <a:schemeClr val="bg1"/>
                </a:solidFill>
              </a:rPr>
              <a:t>Etiopie</a:t>
            </a:r>
          </a:p>
          <a:p>
            <a:pPr marL="342900" indent="-342900">
              <a:buAutoNum type="arabicPeriod"/>
            </a:pPr>
            <a:r>
              <a:rPr lang="cs-CZ" sz="2800" b="1" dirty="0" smtClean="0">
                <a:solidFill>
                  <a:schemeClr val="bg1"/>
                </a:solidFill>
              </a:rPr>
              <a:t>Keňa</a:t>
            </a:r>
          </a:p>
          <a:p>
            <a:pPr marL="342900" indent="-342900">
              <a:buAutoNum type="arabicPeriod"/>
            </a:pPr>
            <a:r>
              <a:rPr lang="cs-CZ" sz="2800" b="1" dirty="0" err="1" smtClean="0">
                <a:solidFill>
                  <a:schemeClr val="bg1"/>
                </a:solidFill>
              </a:rPr>
              <a:t>Tanzánie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693080" y="2240142"/>
            <a:ext cx="50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E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693080" y="2684002"/>
            <a:ext cx="50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F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693080" y="3099642"/>
            <a:ext cx="50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B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693080" y="3489712"/>
            <a:ext cx="50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A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693080" y="3923933"/>
            <a:ext cx="50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C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693080" y="4380928"/>
            <a:ext cx="50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D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23" name="Tlačítko akce: Dopředu nebo Další 22">
            <a:hlinkClick r:id="" action="ppaction://hlinkshowjump?jump=nextslide" highlightClick="1"/>
          </p:cNvPr>
          <p:cNvSpPr/>
          <p:nvPr/>
        </p:nvSpPr>
        <p:spPr>
          <a:xfrm>
            <a:off x="9723190" y="5219832"/>
            <a:ext cx="715617" cy="61225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28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</a:rPr>
              <a:t>Východní Afrika</a:t>
            </a:r>
          </a:p>
          <a:p>
            <a:r>
              <a:rPr lang="cs-CZ" sz="2800" b="1" dirty="0"/>
              <a:t> </a:t>
            </a:r>
            <a:r>
              <a:rPr lang="cs-CZ" sz="2800" b="1" dirty="0" smtClean="0"/>
              <a:t>-  chudé země, časté kmenové války, nemoc AIDS</a:t>
            </a:r>
          </a:p>
          <a:p>
            <a:pPr marL="457200" indent="-457200">
              <a:buFontTx/>
              <a:buChar char="-"/>
            </a:pPr>
            <a:r>
              <a:rPr lang="cs-CZ" sz="2800" b="1" dirty="0" smtClean="0"/>
              <a:t>černoši, Masajové, pobřeží - Asiati (Indové)</a:t>
            </a:r>
          </a:p>
          <a:p>
            <a:pPr marL="457200" indent="-457200">
              <a:buFontTx/>
              <a:buChar char="-"/>
            </a:pPr>
            <a:r>
              <a:rPr lang="cs-CZ" sz="2800" b="1" dirty="0" smtClean="0"/>
              <a:t>křesťanství </a:t>
            </a:r>
            <a:r>
              <a:rPr lang="cs-CZ" sz="2800" b="1" dirty="0" smtClean="0">
                <a:latin typeface="Calibri" panose="020F0502020204030204" pitchFamily="34" charset="0"/>
              </a:rPr>
              <a:t>&gt;</a:t>
            </a:r>
            <a:r>
              <a:rPr lang="cs-CZ" sz="2800" b="1" dirty="0" smtClean="0"/>
              <a:t> islám</a:t>
            </a:r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hornaté území  - nejvyšší hora Kilimandžáro (Uhuru) 5 895 m n.m.</a:t>
            </a:r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původ lidské rasy – </a:t>
            </a:r>
            <a:r>
              <a:rPr lang="cs-CZ" sz="2800" dirty="0" err="1" smtClean="0"/>
              <a:t>Australopithecus</a:t>
            </a:r>
            <a:r>
              <a:rPr lang="cs-CZ" sz="2800" dirty="0" smtClean="0"/>
              <a:t>, Homo </a:t>
            </a:r>
            <a:r>
              <a:rPr lang="cs-CZ" sz="2800" dirty="0" err="1" smtClean="0"/>
              <a:t>erectus</a:t>
            </a:r>
            <a:r>
              <a:rPr lang="cs-CZ" sz="2800" dirty="0" smtClean="0"/>
              <a:t>, Homo </a:t>
            </a:r>
            <a:r>
              <a:rPr lang="cs-CZ" sz="2800" dirty="0" err="1" smtClean="0"/>
              <a:t>habilis</a:t>
            </a:r>
            <a:endParaRPr lang="cs-CZ" sz="2800" dirty="0" smtClean="0"/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příkopová propadlina –tektonická jezera,  činné sopky</a:t>
            </a:r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savany – národní parky se stády div. zvířat (s…, l.., z…., n…….., p…., ž….. )</a:t>
            </a:r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cest. ruch/safari</a:t>
            </a:r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cukrová třtina, maniok, obilniny (pšenice, kukuřice), agáve, kávovník, čajovník</a:t>
            </a:r>
          </a:p>
          <a:p>
            <a:pPr marL="285750" indent="-285750">
              <a:buFontTx/>
              <a:buChar char="-"/>
            </a:pPr>
            <a:r>
              <a:rPr lang="cs-CZ" sz="2800" b="1" dirty="0" smtClean="0"/>
              <a:t>rybolov </a:t>
            </a:r>
          </a:p>
          <a:p>
            <a:r>
              <a:rPr lang="cs-CZ" sz="2800" b="1" dirty="0" smtClean="0"/>
              <a:t> - </a:t>
            </a:r>
            <a:r>
              <a:rPr lang="cs-CZ" sz="2800" b="1" dirty="0" err="1" smtClean="0"/>
              <a:t>ner</a:t>
            </a:r>
            <a:r>
              <a:rPr lang="cs-CZ" sz="2800" b="1" dirty="0" smtClean="0"/>
              <a:t>. </a:t>
            </a:r>
            <a:r>
              <a:rPr lang="cs-CZ" sz="2800" b="1" dirty="0" err="1" smtClean="0"/>
              <a:t>boh</a:t>
            </a:r>
            <a:r>
              <a:rPr lang="cs-CZ" sz="2800" b="1" dirty="0" smtClean="0"/>
              <a:t>. </a:t>
            </a:r>
            <a:r>
              <a:rPr lang="cs-CZ" sz="2800" b="1" dirty="0" smtClean="0"/>
              <a:t> - doplň za  DÚ podle atlasu</a:t>
            </a:r>
            <a:endParaRPr lang="cs-CZ" sz="28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551" y="4459704"/>
            <a:ext cx="2198590" cy="239829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693" y="0"/>
            <a:ext cx="1990307" cy="24679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907" y="4459704"/>
            <a:ext cx="2858503" cy="285850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507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267</Words>
  <Application>Microsoft Office PowerPoint</Application>
  <PresentationFormat>Širokoúhlá obrazovka</PresentationFormat>
  <Paragraphs>85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východní  Afrika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martin.majer</dc:creator>
  <cp:lastModifiedBy>martin.majer</cp:lastModifiedBy>
  <cp:revision>3</cp:revision>
  <dcterms:created xsi:type="dcterms:W3CDTF">2019-11-19T16:29:39Z</dcterms:created>
  <dcterms:modified xsi:type="dcterms:W3CDTF">2019-11-19T16:34:47Z</dcterms:modified>
</cp:coreProperties>
</file>